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A92A-E37E-4FB2-B6D4-0BDAE155B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48FAF-15EA-4D9B-BA2F-93F1CFB33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04F17-05CD-4C65-AA5B-244AC233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42B91-5DE2-441B-B9B3-AA6E7D4B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B3E6C-42F5-4599-83CA-DA7BFFCC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5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18D6F-2C4E-4E29-AC25-4F3C052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54287-1D47-45BC-9826-8EABC3FC8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C51C8-27CC-484B-837F-C82C9172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FDF08-835E-4DC7-883A-5B134E9A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880C8-A890-4E89-8FBA-71E64BA0C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1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40BFCE-402F-4F1F-8502-47E381901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95EA9-AD8C-422B-9D4D-E11A04B50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3D34A-BEAE-458A-97B0-8622EC4F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10341-9952-4319-9B69-EACC4F49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C6E19-0E85-4C40-A392-529AC1DA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DCE09-C3B1-4A8B-BD81-F5BCAC37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1B9B1-6B8E-46A8-9972-DD05ED364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F557-E004-46AF-A3F1-346A34C4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0E761-A4EE-46B6-8FD9-B1FB7C1FD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33579-91A9-44D5-A946-CDF51F19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7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3E3A5-8A73-4F1D-9DCB-48FDFE24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96247-C223-4D72-B38E-E4C1BB3FD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DEFCA-1067-494C-AA51-E09A59608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B8FA6-013B-413F-95D0-A6774908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352C7-9A2B-4D22-9704-71B8CFFF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9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0ED03-0DBD-49D7-B7B8-CB67E085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71679-C961-41CE-B9CE-A57C03B62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177A3-C7AC-4C16-BCAC-07C16362B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3245DD-973C-4D13-A84E-44C2C0FE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3282D-1EAE-48E8-BA26-D272E929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AB8098-C789-4E6D-AC83-9F3E76A7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A890-258B-4001-AD26-4D1CAA66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A5057-A843-46D8-A4B5-A0C89D6A1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80D83-7F42-40F7-947D-B355A216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6BB452-E47E-43F4-8B07-9F906DB17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AD997-09AF-4A05-A9DB-A8100BC95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56A36-31DF-4262-86F4-B54B1743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6D039E-7B4F-4577-BAEF-A91EB5EB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E8AD9-27C0-4A28-B452-B5A3FAC0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6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3F359-3E6C-40F9-BFDA-92AD14C3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850D4-EFA6-448C-8588-41DB7FC94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9FFC55-A556-4DF0-9702-C1233C61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9EA66-11A8-4357-9208-238808ECB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5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F042B-8747-48A3-B3BB-B9161EE8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EA7E4-878E-4AD2-99DA-4722CA810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F706F-B6A3-4009-B4AF-9F2E996E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1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FD51C-7818-40DB-84F6-EA974527D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B8C1-32C0-4F02-9E5A-64EB2655D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85B4-94E3-4BAD-BFD5-84C646AD9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38178-DEDD-47FF-B9E3-CEB8BD0A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BD605-06EA-4B23-A001-11D4F3FE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2E7E9-57FC-4C4C-A0BE-129529404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6E11A-E0D5-4E55-9EFD-5D5E7E21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726FD-B11F-4A94-972B-7660D19FDB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71BC86-C4C8-4E9E-B739-9AB294811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EC295D-348A-4891-875B-FC704763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4E234-DE4A-4A45-ACB9-76906EA88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FD661-377B-47E5-B99C-EF7414A5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3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F31CC7-1EFE-4769-85B7-9D3C1BDEF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275F0-A693-4DD3-A5C9-4D0C54036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06C21-C2FE-4BE7-BAF2-25FED184C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FA524-2676-410C-9385-563C81233E3F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E0E05-37DE-444B-9985-E484649BE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5A165-BBCC-4A61-B45E-49FDDD06D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0CD07-9C96-4321-AC5A-C59E974D0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unipr.it/" TargetMode="External"/><Relationship Id="rId2" Type="http://schemas.openxmlformats.org/officeDocument/2006/relationships/hyperlink" Target="https://www.bing.com/search?q=universidad+de+leon+espa%c3%b1a&amp;FORM=QSRE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CA39E91-3A63-4151-B25A-FA0547F6D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460806"/>
              </p:ext>
            </p:extLst>
          </p:nvPr>
        </p:nvGraphicFramePr>
        <p:xfrm>
          <a:off x="192506" y="16042"/>
          <a:ext cx="11053011" cy="6985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926">
                  <a:extLst>
                    <a:ext uri="{9D8B030D-6E8A-4147-A177-3AD203B41FA5}">
                      <a16:colId xmlns:a16="http://schemas.microsoft.com/office/drawing/2014/main" val="2783175398"/>
                    </a:ext>
                  </a:extLst>
                </a:gridCol>
                <a:gridCol w="6304547">
                  <a:extLst>
                    <a:ext uri="{9D8B030D-6E8A-4147-A177-3AD203B41FA5}">
                      <a16:colId xmlns:a16="http://schemas.microsoft.com/office/drawing/2014/main" val="1020813415"/>
                    </a:ext>
                  </a:extLst>
                </a:gridCol>
                <a:gridCol w="1018674">
                  <a:extLst>
                    <a:ext uri="{9D8B030D-6E8A-4147-A177-3AD203B41FA5}">
                      <a16:colId xmlns:a16="http://schemas.microsoft.com/office/drawing/2014/main" val="1791897172"/>
                    </a:ext>
                  </a:extLst>
                </a:gridCol>
                <a:gridCol w="1122947">
                  <a:extLst>
                    <a:ext uri="{9D8B030D-6E8A-4147-A177-3AD203B41FA5}">
                      <a16:colId xmlns:a16="http://schemas.microsoft.com/office/drawing/2014/main" val="3649046841"/>
                    </a:ext>
                  </a:extLst>
                </a:gridCol>
                <a:gridCol w="2253917">
                  <a:extLst>
                    <a:ext uri="{9D8B030D-6E8A-4147-A177-3AD203B41FA5}">
                      <a16:colId xmlns:a16="http://schemas.microsoft.com/office/drawing/2014/main" val="3020964402"/>
                    </a:ext>
                  </a:extLst>
                </a:gridCol>
              </a:tblGrid>
              <a:tr h="14688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Institutional Agreements with foreign universities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4" marR="1984" marT="19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4" marR="1984" marT="19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4" marR="1984" marT="198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Table 2: Institutional agreements with foreign universities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4" marR="1984" marT="1984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84" marR="1984" marT="1984" marB="0" anchor="b"/>
                </a:tc>
                <a:extLst>
                  <a:ext uri="{0D108BD9-81ED-4DB2-BD59-A6C34878D82A}">
                    <a16:rowId xmlns:a16="http://schemas.microsoft.com/office/drawing/2014/main" val="1008209135"/>
                  </a:ext>
                </a:extLst>
              </a:tr>
              <a:tr h="1549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 Narrow" panose="020B0606020202030204" pitchFamily="34" charset="0"/>
                        </a:rPr>
                        <a:t>No.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 Narrow" panose="020B0606020202030204" pitchFamily="34" charset="0"/>
                        </a:rPr>
                        <a:t>Universities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 Narrow" panose="020B0606020202030204" pitchFamily="34" charset="0"/>
                        </a:rPr>
                        <a:t>State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 Narrow" panose="020B0606020202030204" pitchFamily="34" charset="0"/>
                        </a:rPr>
                        <a:t>Period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3487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en-US" sz="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259839306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Beijing Union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Chine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12.10.2018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u="none" strike="noStrike" dirty="0">
                          <a:effectLst/>
                          <a:latin typeface="Arial Narrow" panose="020B0606020202030204" pitchFamily="34" charset="0"/>
                        </a:rPr>
                        <a:t>11.10.2023 + 3 years</a:t>
                      </a:r>
                      <a:endParaRPr lang="nb-NO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446440180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EECS International Graduate Program National Chiao Tung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Taiwan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27.05.2019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26.05.2024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688329475"/>
                  </a:ext>
                </a:extLst>
              </a:tr>
              <a:tr h="189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Dailan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University of Technology, Faculty of Infrastructure Engineering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Chine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02.10.2019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Indefinitely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38146751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Hosei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Japan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01.11.2019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31.10.2024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739513016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700" b="0" i="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Iuav</a:t>
                      </a: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di Venezia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13.12.2016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12.12.2021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710725787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AGH University of Science and Technology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Poland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24.05.2017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Indefinitely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430183457"/>
                  </a:ext>
                </a:extLst>
              </a:tr>
              <a:tr h="164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IHS Institute for Housing and Urban Development Studies of Erasmus University Rotterdam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Nederland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16.05.2018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3972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di Genova 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(UNIGE)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20.02.2018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807349596"/>
                  </a:ext>
                </a:extLst>
              </a:tr>
              <a:tr h="17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University "G. d'Annunzio" Chieti - Pescara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20.02.2018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977233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7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Universidad de León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España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10.01.2018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695981587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University of Zagreb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Croatia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23.10.2018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22.10.2023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548688912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70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Canakkale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Onsekiz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Mart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Turkey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14.09.2018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13.09.2023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613481927"/>
                  </a:ext>
                </a:extLst>
              </a:tr>
              <a:tr h="1705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Universite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de Haute-Alsace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France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24.05.2018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23.05.2023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07946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Aristotle University of Thessaloniki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Greece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12.09.2018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11.09.2023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518562936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70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r>
                        <a:rPr lang="it-IT" sz="700" b="0" u="sng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Università degli Studi di Parma</a:t>
                      </a:r>
                      <a:endParaRPr lang="it-IT" sz="700" b="0" u="sng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26.03.2018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25.03.2023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295082492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Louisiana State University and Agricultural &amp; Mechanical College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USA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03.05.2018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02.05.2023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292508213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Politecnico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di Torino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05.12.2018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04.12.2023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571990342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University of Poitiers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France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14.12.2018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13.12.2023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968313673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Istanbul Technical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Turkey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07.03.2019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06.03.2024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389043381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Universite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de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Technologie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de Compiegne (UTC) (double diploma)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France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23.01.2019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22.01.2024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779831334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Universiteti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Prishtines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"Hasan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Prishtina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Kosove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14.05.2019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13.05.2024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677031789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Ghent University (Faculty of Engineering and Architecture)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Belgium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22.05.2019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21.05.2024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475844194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Implementation Agreement for academic Cooperation for Setting up a double degree, </a:t>
                      </a:r>
                      <a:r>
                        <a:rPr lang="en-US" sz="700" b="0" i="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Università</a:t>
                      </a: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IUAV di Venezia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28.05.2019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27.05.2924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372595686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Unviersitta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IUAV di Venezia, </a:t>
                      </a: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Memorandum of Understanding, Renewal of the MOU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19.05.2021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2026/2027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828935960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University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Politehnica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of Bucharest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Romania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27.06.2019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26.06.2024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420268278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Usak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Turkey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06.09.2019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05.09.2024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09750753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University of Zagreb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Kroaci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18.06.2019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17.06.2024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447494545"/>
                  </a:ext>
                </a:extLst>
              </a:tr>
              <a:tr h="126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r>
                        <a:rPr lang="en-US" sz="700" b="0" u="non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Eastern Mediterranean University (EMU)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Cyprus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  <a:latin typeface="Arial Narrow" panose="020B0606020202030204" pitchFamily="34" charset="0"/>
                        </a:rPr>
                        <a:t>23.07.2019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22.07.2024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599555156"/>
                  </a:ext>
                </a:extLst>
              </a:tr>
              <a:tr h="11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South East European University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North Macedonia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04.11.2019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03.11.2024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3034689014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Politecnico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di Bari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21.11.2019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Indefinitely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081840128"/>
                  </a:ext>
                </a:extLst>
              </a:tr>
              <a:tr h="1740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Universita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Politechnica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delle</a:t>
                      </a:r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 Marche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u="none" strike="noStrike" dirty="0">
                          <a:effectLst/>
                          <a:latin typeface="Arial Narrow" panose="020B0606020202030204" pitchFamily="34" charset="0"/>
                        </a:rPr>
                        <a:t>2020,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renewed</a:t>
                      </a:r>
                      <a:r>
                        <a:rPr lang="fr-FR" sz="700" u="none" strike="noStrike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year</a:t>
                      </a:r>
                      <a:r>
                        <a:rPr lang="fr-FR" sz="700" u="none" strike="noStrike" dirty="0">
                          <a:effectLst/>
                          <a:latin typeface="Arial Narrow" panose="020B0606020202030204" pitchFamily="34" charset="0"/>
                        </a:rPr>
                        <a:t> on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year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670641954"/>
                  </a:ext>
                </a:extLst>
              </a:tr>
              <a:tr h="1464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Universita degli Studi di Genova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2020 renewed on 2023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68752838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University of Florence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23.03.2015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22.03.2022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344019348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University of Florence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03.09.2014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02.09.2017+3 years 2020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extLst>
                  <a:ext uri="{0D108BD9-81ED-4DB2-BD59-A6C34878D82A}">
                    <a16:rowId xmlns:a16="http://schemas.microsoft.com/office/drawing/2014/main" val="642216293"/>
                  </a:ext>
                </a:extLst>
              </a:tr>
              <a:tr h="993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  <a:latin typeface="Arial Narrow" panose="020B0606020202030204" pitchFamily="34" charset="0"/>
                        </a:rPr>
                        <a:t>The Ecole Spéciale des Travaux Publics, du Bâtiment et de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l΄Industrie</a:t>
                      </a:r>
                      <a:r>
                        <a:rPr lang="fr-FR" sz="700" u="none" strike="noStrike" dirty="0">
                          <a:effectLst/>
                          <a:latin typeface="Arial Narrow" panose="020B0606020202030204" pitchFamily="34" charset="0"/>
                        </a:rPr>
                        <a:t> (ESTP)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Francë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Francë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07.03.2005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06.03.2008,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renewed</a:t>
                      </a:r>
                      <a:r>
                        <a:rPr lang="fr-FR" sz="700" u="none" strike="noStrike" dirty="0">
                          <a:effectLst/>
                          <a:latin typeface="Arial Narrow" panose="020B0606020202030204" pitchFamily="34" charset="0"/>
                        </a:rPr>
                        <a:t> 3 </a:t>
                      </a:r>
                      <a:r>
                        <a:rPr lang="fr-FR" sz="700" u="none" strike="noStrike" dirty="0" err="1">
                          <a:effectLst/>
                          <a:latin typeface="Arial Narrow" panose="020B0606020202030204" pitchFamily="34" charset="0"/>
                        </a:rPr>
                        <a:t>years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extLst>
                  <a:ext uri="{0D108BD9-81ED-4DB2-BD59-A6C34878D82A}">
                    <a16:rowId xmlns:a16="http://schemas.microsoft.com/office/drawing/2014/main" val="3751185051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University of Siegen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Germany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effectLst/>
                          <a:latin typeface="Arial Narrow" panose="020B0606020202030204" pitchFamily="34" charset="0"/>
                        </a:rPr>
                        <a:t>07.09.2015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Indefinitely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b"/>
                </a:tc>
                <a:extLst>
                  <a:ext uri="{0D108BD9-81ED-4DB2-BD59-A6C34878D82A}">
                    <a16:rowId xmlns:a16="http://schemas.microsoft.com/office/drawing/2014/main" val="2108271773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Kyiv National University of Technologies and Design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Ukraine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2026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976214357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Hiochschule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Bremen University of Applied Sciences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Germany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2013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Indefinitely 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621967088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Crossplag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Akademi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Kosovë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19.07.2021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18.07.2022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4189448531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Akademia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Tempulli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Kosovë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25.10.2021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24.10.2026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187740770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OzU</a:t>
                      </a:r>
                      <a:r>
                        <a:rPr lang="en-US" sz="700" b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700" b="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Özyeğin</a:t>
                      </a:r>
                      <a:r>
                        <a:rPr lang="en-US" sz="700" b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University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Turkey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20.01.2022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19.01.2026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334716623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NTUA, Athens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Greece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31.05.2021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30.05.2026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692431884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University of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Tuscia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10.09.2021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09.09.2026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2230835229"/>
                  </a:ext>
                </a:extLst>
              </a:tr>
              <a:tr h="1549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Sapienza University of Rome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Italy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27.10.2020</a:t>
                      </a:r>
                    </a:p>
                  </a:txBody>
                  <a:tcPr marL="1984" marR="1984" marT="19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26.10.2025</a:t>
                      </a:r>
                    </a:p>
                  </a:txBody>
                  <a:tcPr marL="1984" marR="1984" marT="1984" marB="0" anchor="ctr"/>
                </a:tc>
                <a:extLst>
                  <a:ext uri="{0D108BD9-81ED-4DB2-BD59-A6C34878D82A}">
                    <a16:rowId xmlns:a16="http://schemas.microsoft.com/office/drawing/2014/main" val="152700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99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450</Words>
  <Application>Microsoft Office PowerPoint</Application>
  <PresentationFormat>Widescreen</PresentationFormat>
  <Paragraphs>225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Kodra</dc:creator>
  <cp:lastModifiedBy>Robert Kodra</cp:lastModifiedBy>
  <cp:revision>2</cp:revision>
  <dcterms:created xsi:type="dcterms:W3CDTF">2022-02-07T08:49:12Z</dcterms:created>
  <dcterms:modified xsi:type="dcterms:W3CDTF">2022-02-07T10:12:39Z</dcterms:modified>
</cp:coreProperties>
</file>